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287" r:id="rId3"/>
    <p:sldId id="290" r:id="rId4"/>
    <p:sldId id="292" r:id="rId5"/>
    <p:sldId id="294" r:id="rId6"/>
    <p:sldId id="307" r:id="rId7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0" autoAdjust="0"/>
    <p:restoredTop sz="94660"/>
  </p:normalViewPr>
  <p:slideViewPr>
    <p:cSldViewPr>
      <p:cViewPr>
        <p:scale>
          <a:sx n="92" d="100"/>
          <a:sy n="92" d="100"/>
        </p:scale>
        <p:origin x="2227" y="-2179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2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15CF7-8D8B-6AA6-C898-1A8890E5F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664" y="272480"/>
            <a:ext cx="5829300" cy="2123369"/>
          </a:xfrm>
        </p:spPr>
        <p:txBody>
          <a:bodyPr/>
          <a:lstStyle/>
          <a:p>
            <a:r>
              <a:rPr lang="de-DE" dirty="0"/>
              <a:t>Tabu</a:t>
            </a:r>
            <a:br>
              <a:rPr lang="de-DE" dirty="0"/>
            </a:br>
            <a:r>
              <a:rPr lang="de-DE" sz="2800" dirty="0"/>
              <a:t>Begriffe aus der Physik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5F46B26-80DF-F801-C8D8-78FB77E25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736" y="3080792"/>
            <a:ext cx="4776564" cy="5016346"/>
          </a:xfrm>
        </p:spPr>
        <p:txBody>
          <a:bodyPr>
            <a:normAutofit fontScale="92500" lnSpcReduction="10000"/>
          </a:bodyPr>
          <a:lstStyle/>
          <a:p>
            <a:r>
              <a:rPr lang="de-DE" sz="2000" b="0" i="0" dirty="0">
                <a:solidFill>
                  <a:schemeClr val="tx1"/>
                </a:solidFill>
                <a:effectLst/>
                <a:latin typeface="Roboto" panose="020B0604020202020204" pitchFamily="2" charset="0"/>
              </a:rPr>
              <a:t>Bei der Methode </a:t>
            </a:r>
            <a:r>
              <a:rPr lang="de-DE" sz="2000" b="1" i="1" dirty="0">
                <a:solidFill>
                  <a:schemeClr val="tx1"/>
                </a:solidFill>
                <a:effectLst/>
                <a:latin typeface="Roboto" panose="020B0604020202020204" pitchFamily="2" charset="0"/>
              </a:rPr>
              <a:t>Tabu</a:t>
            </a:r>
            <a:r>
              <a:rPr lang="de-DE" sz="2000" b="0" i="1" dirty="0">
                <a:solidFill>
                  <a:schemeClr val="tx1"/>
                </a:solidFill>
                <a:effectLst/>
                <a:latin typeface="Roboto" panose="020B0604020202020204" pitchFamily="2" charset="0"/>
              </a:rPr>
              <a:t> </a:t>
            </a:r>
            <a:r>
              <a:rPr lang="de-DE" sz="2000" b="0" i="0" dirty="0">
                <a:solidFill>
                  <a:schemeClr val="tx1"/>
                </a:solidFill>
                <a:effectLst/>
                <a:latin typeface="Roboto" panose="020B0604020202020204" pitchFamily="2" charset="0"/>
              </a:rPr>
              <a:t>geht es darum, einen bestimmten Begriff zu umschreiben, ohne diesen selbst und bestimmte weitere Tabu-Begriffe zu verwenden.</a:t>
            </a:r>
          </a:p>
          <a:p>
            <a:endParaRPr lang="de-DE" sz="2000" dirty="0">
              <a:solidFill>
                <a:schemeClr val="tx1"/>
              </a:solidFill>
              <a:latin typeface="Roboto" panose="020B0604020202020204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latin typeface="Roboto" panose="020B0604020202020204" pitchFamily="2" charset="0"/>
              </a:rPr>
              <a:t>Auf den Karten steht zum einen der zu umschreibende Begriff, zum anderen sind die Wörter bzw. Begriffe gelistet, die </a:t>
            </a:r>
            <a:r>
              <a:rPr lang="de-DE" sz="2000" b="1" i="1" dirty="0">
                <a:solidFill>
                  <a:schemeClr val="tx1"/>
                </a:solidFill>
                <a:latin typeface="Roboto" panose="020B0604020202020204" pitchFamily="2" charset="0"/>
              </a:rPr>
              <a:t>nicht</a:t>
            </a:r>
            <a:r>
              <a:rPr lang="de-DE" sz="2000" dirty="0">
                <a:solidFill>
                  <a:schemeClr val="tx1"/>
                </a:solidFill>
                <a:latin typeface="Roboto" panose="020B0604020202020204" pitchFamily="2" charset="0"/>
              </a:rPr>
              <a:t> zur Umschreibung benutzt werden dürfen.</a:t>
            </a:r>
          </a:p>
          <a:p>
            <a:endParaRPr lang="de-DE" sz="2000" dirty="0">
              <a:solidFill>
                <a:schemeClr val="tx1"/>
              </a:solidFill>
              <a:latin typeface="Roboto" panose="020B0604020202020204" pitchFamily="2" charset="0"/>
            </a:endParaRPr>
          </a:p>
          <a:p>
            <a:r>
              <a:rPr lang="de-DE" sz="2000" dirty="0">
                <a:solidFill>
                  <a:schemeClr val="tx1"/>
                </a:solidFill>
                <a:latin typeface="Roboto" panose="020B0604020202020204" pitchFamily="2" charset="0"/>
              </a:rPr>
              <a:t>Gespielt werden kann in Partnerarbeit, mit zwei konkurrierenden Gruppen oder auch nach dem Prinzip </a:t>
            </a:r>
            <a:r>
              <a:rPr lang="de-DE" sz="2000" i="1" dirty="0">
                <a:solidFill>
                  <a:schemeClr val="tx1"/>
                </a:solidFill>
                <a:latin typeface="Roboto" panose="020B0604020202020204" pitchFamily="2" charset="0"/>
              </a:rPr>
              <a:t>Heißer Stuhl, </a:t>
            </a:r>
            <a:r>
              <a:rPr lang="de-DE" sz="2000" dirty="0">
                <a:solidFill>
                  <a:schemeClr val="tx1"/>
                </a:solidFill>
                <a:latin typeface="Roboto" panose="020B0604020202020204" pitchFamily="2" charset="0"/>
              </a:rPr>
              <a:t>bei dem ein Schüler der Klasse gegenübersteht.</a:t>
            </a:r>
          </a:p>
          <a:p>
            <a:endParaRPr lang="de-DE" sz="2000" dirty="0">
              <a:solidFill>
                <a:schemeClr val="tx1"/>
              </a:solidFill>
              <a:latin typeface="Roboto" panose="020B0604020202020204" pitchFamily="2" charset="0"/>
            </a:endParaRPr>
          </a:p>
          <a:p>
            <a:r>
              <a:rPr lang="de-DE" sz="1300" dirty="0">
                <a:solidFill>
                  <a:schemeClr val="tx1"/>
                </a:solidFill>
                <a:latin typeface="Roboto" panose="020B0604020202020204" pitchFamily="2" charset="0"/>
              </a:rPr>
              <a:t>Als Vorlage für dieses Kartenset diente das Arbeitsergebnis einer Fortbildung in Dresden (2013)</a:t>
            </a:r>
          </a:p>
        </p:txBody>
      </p:sp>
    </p:spTree>
    <p:extLst>
      <p:ext uri="{BB962C8B-B14F-4D97-AF65-F5344CB8AC3E}">
        <p14:creationId xmlns:p14="http://schemas.microsoft.com/office/powerpoint/2010/main" val="405517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700252" y="1625061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Bewegung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Geschwindigkeit</a:t>
            </a:r>
          </a:p>
          <a:p>
            <a:pPr algn="ctr"/>
            <a:r>
              <a:rPr lang="de-DE" sz="1200" dirty="0"/>
              <a:t>Körper</a:t>
            </a:r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343 m/s</a:t>
            </a:r>
          </a:p>
          <a:p>
            <a:pPr algn="ctr"/>
            <a:r>
              <a:rPr lang="de-DE" sz="1200" dirty="0"/>
              <a:t>Hören</a:t>
            </a:r>
          </a:p>
          <a:p>
            <a:pPr algn="ctr"/>
            <a:r>
              <a:rPr lang="de-DE" sz="1200" dirty="0"/>
              <a:t>Ton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480439" y="1659810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Kraft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Masse</a:t>
            </a:r>
          </a:p>
          <a:p>
            <a:pPr algn="ctr"/>
            <a:r>
              <a:rPr lang="de-DE" sz="1200" dirty="0"/>
              <a:t>Körper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6" name="Rechteck 95"/>
          <p:cNvSpPr/>
          <p:nvPr/>
        </p:nvSpPr>
        <p:spPr>
          <a:xfrm>
            <a:off x="6361550" y="661661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Bewegung</a:t>
            </a:r>
          </a:p>
          <a:p>
            <a:pPr algn="ctr"/>
            <a:r>
              <a:rPr lang="de-DE" sz="1200" dirty="0"/>
              <a:t>Geschwindigkeit</a:t>
            </a:r>
          </a:p>
          <a:p>
            <a:pPr algn="ctr"/>
            <a:r>
              <a:rPr lang="de-DE" sz="1200" dirty="0"/>
              <a:t>Lage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18621" y="4382301"/>
            <a:ext cx="19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Kinetische Energie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Höhe</a:t>
            </a:r>
          </a:p>
          <a:p>
            <a:pPr algn="ctr"/>
            <a:r>
              <a:rPr lang="de-DE" sz="1200" dirty="0"/>
              <a:t>Lage</a:t>
            </a:r>
          </a:p>
          <a:p>
            <a:pPr algn="ctr"/>
            <a:r>
              <a:rPr lang="de-DE" sz="1200" dirty="0"/>
              <a:t>Bewegung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545555" y="4401105"/>
            <a:ext cx="19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Potentielle Energie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335186" y="4646097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Arbeit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Weg</a:t>
            </a:r>
          </a:p>
          <a:p>
            <a:pPr algn="ctr"/>
            <a:r>
              <a:rPr lang="de-DE" sz="1200" dirty="0"/>
              <a:t>Körper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67375" y="7405929"/>
            <a:ext cx="19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/>
              <a:t>Geschwin-digkeit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Körper</a:t>
            </a:r>
          </a:p>
          <a:p>
            <a:pPr algn="ctr"/>
            <a:r>
              <a:rPr lang="de-DE" sz="1200" dirty="0"/>
              <a:t>Bewegung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29039" y="7452095"/>
            <a:ext cx="19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/>
              <a:t>Beschleu-nigung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Zeit</a:t>
            </a:r>
          </a:p>
          <a:p>
            <a:pPr algn="ctr"/>
            <a:r>
              <a:rPr lang="de-DE" sz="1200" dirty="0"/>
              <a:t>schneller</a:t>
            </a:r>
          </a:p>
          <a:p>
            <a:pPr algn="ctr"/>
            <a:r>
              <a:rPr lang="de-DE" sz="1200" dirty="0"/>
              <a:t>Geschwindigkeit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1131" y="7512459"/>
            <a:ext cx="193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Erdbe-schleunigung</a:t>
            </a:r>
            <a:endParaRPr lang="de-DE" sz="14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9,81 m/s²</a:t>
            </a:r>
          </a:p>
          <a:p>
            <a:pPr algn="ctr"/>
            <a:r>
              <a:rPr lang="de-DE" sz="1200" dirty="0"/>
              <a:t>Anziehungskraft</a:t>
            </a:r>
          </a:p>
          <a:p>
            <a:pPr algn="ctr"/>
            <a:r>
              <a:rPr lang="de-DE" sz="1200" dirty="0"/>
              <a:t>Konstante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545555" y="1526496"/>
            <a:ext cx="19397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/>
              <a:t>Schallge-schwindigkeit</a:t>
            </a:r>
            <a:r>
              <a:rPr lang="de-DE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029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85735" y="1641187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Weg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Strecke</a:t>
            </a:r>
          </a:p>
          <a:p>
            <a:pPr algn="ctr"/>
            <a:r>
              <a:rPr lang="de-DE" sz="1200" dirty="0"/>
              <a:t>Entfernung</a:t>
            </a:r>
          </a:p>
          <a:p>
            <a:pPr algn="ctr"/>
            <a:r>
              <a:rPr lang="de-DE" sz="1200" dirty="0"/>
              <a:t>Formel(</a:t>
            </a:r>
            <a:r>
              <a:rPr lang="de-DE" sz="1200" dirty="0" err="1"/>
              <a:t>zeichen</a:t>
            </a:r>
            <a:r>
              <a:rPr lang="de-DE" sz="1200" dirty="0"/>
              <a:t>)</a:t>
            </a:r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0999" y="650455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50734" y="1660767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Zeit</a:t>
            </a:r>
            <a:endParaRPr lang="de-DE" sz="1600" b="1" dirty="0"/>
          </a:p>
        </p:txBody>
      </p:sp>
      <p:sp>
        <p:nvSpPr>
          <p:cNvPr id="84" name="Abgerundetes Rechteck 83"/>
          <p:cNvSpPr/>
          <p:nvPr/>
        </p:nvSpPr>
        <p:spPr>
          <a:xfrm>
            <a:off x="2568126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Uhr</a:t>
            </a:r>
          </a:p>
          <a:p>
            <a:pPr algn="ctr"/>
            <a:r>
              <a:rPr lang="de-DE" sz="1200" dirty="0"/>
              <a:t>Formelzeichen </a:t>
            </a:r>
            <a:r>
              <a:rPr lang="de-DE" sz="1200" i="1" dirty="0"/>
              <a:t>t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35850" y="1502774"/>
            <a:ext cx="193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Kreis-bewegung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Form</a:t>
            </a:r>
          </a:p>
          <a:p>
            <a:pPr algn="ctr"/>
            <a:r>
              <a:rPr lang="de-DE" sz="1200" dirty="0"/>
              <a:t>Uhr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Elastische Verformung</a:t>
            </a:r>
          </a:p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verbiegen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14926" y="4561993"/>
            <a:ext cx="193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Plastische</a:t>
            </a:r>
          </a:p>
          <a:p>
            <a:pPr algn="ctr"/>
            <a:r>
              <a:rPr lang="de-DE" sz="2400" b="1" dirty="0"/>
              <a:t> Verformung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50734" y="3644504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Plastische Verformung</a:t>
            </a:r>
          </a:p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Gummi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94507" y="4522686"/>
            <a:ext cx="193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Elastische Verformung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360049" y="4642295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Hebel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Arm</a:t>
            </a:r>
          </a:p>
          <a:p>
            <a:pPr algn="ctr"/>
            <a:r>
              <a:rPr lang="de-DE" sz="1200" dirty="0"/>
              <a:t>einseitig</a:t>
            </a:r>
          </a:p>
          <a:p>
            <a:pPr algn="ctr"/>
            <a:r>
              <a:rPr lang="de-DE" sz="1200" dirty="0"/>
              <a:t>zweiseitig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Magnet</a:t>
            </a:r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Nordpol</a:t>
            </a:r>
          </a:p>
          <a:p>
            <a:pPr algn="ctr"/>
            <a:r>
              <a:rPr lang="de-DE" sz="1200" dirty="0"/>
              <a:t>Kompass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Masse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Gewicht</a:t>
            </a:r>
          </a:p>
          <a:p>
            <a:pPr algn="ctr"/>
            <a:r>
              <a:rPr lang="de-DE" sz="1200" dirty="0"/>
              <a:t>Kilogramm</a:t>
            </a:r>
          </a:p>
          <a:p>
            <a:pPr algn="ctr"/>
            <a:r>
              <a:rPr lang="de-DE" sz="1200" dirty="0"/>
              <a:t>schwer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Gewicht</a:t>
            </a:r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Masse</a:t>
            </a:r>
          </a:p>
          <a:p>
            <a:pPr algn="ctr"/>
            <a:r>
              <a:rPr lang="de-DE" sz="1200" dirty="0"/>
              <a:t>Kilogramm</a:t>
            </a:r>
          </a:p>
          <a:p>
            <a:pPr algn="ctr"/>
            <a:r>
              <a:rPr lang="de-DE" sz="1200" dirty="0"/>
              <a:t>schwer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67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Vektor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Pfeil</a:t>
            </a:r>
          </a:p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Richtung</a:t>
            </a:r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Newton</a:t>
            </a:r>
          </a:p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Gewicht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Bremsweg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Auto</a:t>
            </a:r>
          </a:p>
          <a:p>
            <a:pPr algn="ctr"/>
            <a:r>
              <a:rPr lang="de-DE" sz="1200" dirty="0"/>
              <a:t>langsam(er)</a:t>
            </a:r>
          </a:p>
          <a:p>
            <a:pPr algn="ctr"/>
            <a:r>
              <a:rPr lang="de-DE" sz="1200" dirty="0"/>
              <a:t>Strecke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schnell</a:t>
            </a:r>
          </a:p>
          <a:p>
            <a:pPr algn="ctr"/>
            <a:r>
              <a:rPr lang="de-DE" sz="1200" dirty="0"/>
              <a:t>langsam</a:t>
            </a:r>
          </a:p>
          <a:p>
            <a:pPr algn="ctr"/>
            <a:r>
              <a:rPr lang="de-DE" sz="1200" dirty="0"/>
              <a:t>Bewegung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Geschwindigkeit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schnell</a:t>
            </a:r>
          </a:p>
          <a:p>
            <a:pPr algn="ctr"/>
            <a:r>
              <a:rPr lang="de-DE" sz="1200" dirty="0"/>
              <a:t>Bewegung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Lichtgeschwindigkeit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Impuls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Abgerundetes Rechteck 115"/>
              <p:cNvSpPr/>
              <p:nvPr/>
            </p:nvSpPr>
            <p:spPr>
              <a:xfrm>
                <a:off x="4516842" y="5792971"/>
                <a:ext cx="1728192" cy="79150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/>
                  <a:t>Schwung</a:t>
                </a:r>
              </a:p>
              <a:p>
                <a:pPr algn="ctr"/>
                <a:r>
                  <a:rPr lang="de-DE" sz="1200" dirty="0"/>
                  <a:t>Wucht</a:t>
                </a:r>
              </a:p>
              <a:p>
                <a:pPr algn="ctr"/>
                <a:r>
                  <a:rPr lang="de-DE" sz="1200" dirty="0"/>
                  <a:t>Formelzeichen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2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de-DE" sz="1200" dirty="0"/>
              </a:p>
            </p:txBody>
          </p:sp>
        </mc:Choice>
        <mc:Fallback xmlns="">
          <p:sp>
            <p:nvSpPr>
              <p:cNvPr id="116" name="Abgerundetes Rechteck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42" y="5792971"/>
                <a:ext cx="1728192" cy="791508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Trägheitssatz</a:t>
            </a:r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Impuls</a:t>
            </a:r>
          </a:p>
          <a:p>
            <a:pPr algn="ctr"/>
            <a:r>
              <a:rPr lang="de-DE" sz="1200" dirty="0"/>
              <a:t>Schwung</a:t>
            </a:r>
          </a:p>
          <a:p>
            <a:pPr algn="ctr"/>
            <a:r>
              <a:rPr lang="de-DE" sz="1200" dirty="0"/>
              <a:t>erhalten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256657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Impuls-</a:t>
            </a:r>
          </a:p>
          <a:p>
            <a:pPr algn="ctr"/>
            <a:r>
              <a:rPr lang="de-DE" sz="1600" b="1" dirty="0" err="1"/>
              <a:t>erhaltungssatz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Schwung</a:t>
            </a:r>
          </a:p>
          <a:p>
            <a:pPr algn="ctr"/>
            <a:r>
              <a:rPr lang="de-DE" sz="1200" dirty="0"/>
              <a:t>Wucht</a:t>
            </a:r>
          </a:p>
          <a:p>
            <a:pPr algn="ctr"/>
            <a:r>
              <a:rPr lang="de-DE" sz="1200" dirty="0"/>
              <a:t>erhalten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Kraft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Abgerundetes Rechteck 139"/>
              <p:cNvSpPr/>
              <p:nvPr/>
            </p:nvSpPr>
            <p:spPr>
              <a:xfrm>
                <a:off x="4516842" y="8801362"/>
                <a:ext cx="1728192" cy="79150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/>
                  <a:t>Impulsänderung</a:t>
                </a:r>
              </a:p>
              <a:p>
                <a:pPr algn="ctr"/>
                <a:r>
                  <a:rPr lang="de-DE" sz="1200" dirty="0"/>
                  <a:t>Wirkung</a:t>
                </a:r>
              </a:p>
              <a:p>
                <a:pPr algn="ctr"/>
                <a:r>
                  <a:rPr lang="de-DE" sz="1200" dirty="0"/>
                  <a:t>Formelzeichen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200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endParaRPr lang="de-DE" sz="1200" dirty="0"/>
              </a:p>
            </p:txBody>
          </p:sp>
        </mc:Choice>
        <mc:Fallback xmlns="">
          <p:sp>
            <p:nvSpPr>
              <p:cNvPr id="140" name="Abgerundetes Rechteck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42" y="8801362"/>
                <a:ext cx="1728192" cy="791508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Federkraftmesser</a:t>
            </a:r>
          </a:p>
        </p:txBody>
      </p:sp>
    </p:spTree>
    <p:extLst>
      <p:ext uri="{BB962C8B-B14F-4D97-AF65-F5344CB8AC3E}">
        <p14:creationId xmlns:p14="http://schemas.microsoft.com/office/powerpoint/2010/main" val="201446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Reibung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Kraft</a:t>
            </a:r>
          </a:p>
          <a:p>
            <a:pPr algn="ctr"/>
            <a:r>
              <a:rPr lang="de-DE" sz="1200" dirty="0"/>
              <a:t>heiß</a:t>
            </a:r>
          </a:p>
          <a:p>
            <a:pPr algn="ctr"/>
            <a:r>
              <a:rPr lang="de-DE" sz="1200" dirty="0"/>
              <a:t>Verlust</a:t>
            </a:r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Lautstärke</a:t>
            </a:r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Dezibel</a:t>
            </a:r>
          </a:p>
          <a:p>
            <a:pPr algn="ctr"/>
            <a:r>
              <a:rPr lang="de-DE" sz="1200" dirty="0"/>
              <a:t>Amplitude</a:t>
            </a:r>
          </a:p>
          <a:p>
            <a:pPr algn="ctr"/>
            <a:r>
              <a:rPr lang="de-DE" sz="1200" dirty="0"/>
              <a:t>leise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Akustik</a:t>
            </a:r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Brechung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Knick</a:t>
            </a:r>
          </a:p>
          <a:p>
            <a:pPr algn="ctr"/>
            <a:r>
              <a:rPr lang="de-DE" sz="1200" dirty="0"/>
              <a:t>Lichtstrahl</a:t>
            </a:r>
          </a:p>
          <a:p>
            <a:pPr algn="ctr"/>
            <a:r>
              <a:rPr lang="de-DE" sz="1200" dirty="0"/>
              <a:t>Licht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Winkel</a:t>
            </a:r>
          </a:p>
          <a:p>
            <a:pPr algn="ctr"/>
            <a:r>
              <a:rPr lang="de-DE" sz="1200" dirty="0"/>
              <a:t>Lichtstrahl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Reflexionsgesetz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Schatten</a:t>
            </a:r>
          </a:p>
          <a:p>
            <a:pPr algn="ctr"/>
            <a:r>
              <a:rPr lang="de-DE" sz="1200" dirty="0"/>
              <a:t>Halbschatten</a:t>
            </a:r>
          </a:p>
          <a:p>
            <a:pPr algn="ctr"/>
            <a:r>
              <a:rPr lang="de-DE" sz="1200" dirty="0"/>
              <a:t>Licht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Kernschatten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Linse</a:t>
            </a:r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Brennweite</a:t>
            </a:r>
          </a:p>
          <a:p>
            <a:pPr algn="ctr"/>
            <a:r>
              <a:rPr lang="de-DE" sz="1200" dirty="0"/>
              <a:t>Brechung</a:t>
            </a:r>
          </a:p>
          <a:p>
            <a:pPr algn="ctr"/>
            <a:r>
              <a:rPr lang="de-DE" sz="1200" dirty="0"/>
              <a:t>Feuer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Lichtbündel</a:t>
            </a:r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Randstrahl</a:t>
            </a:r>
          </a:p>
          <a:p>
            <a:pPr algn="ctr"/>
            <a:r>
              <a:rPr lang="de-DE" sz="1200" dirty="0"/>
              <a:t>Linse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Lichtstrahl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Lichtbündel</a:t>
            </a:r>
          </a:p>
          <a:p>
            <a:pPr algn="ctr"/>
            <a:r>
              <a:rPr lang="de-DE" sz="1200" dirty="0"/>
              <a:t>Modell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Optik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Mechanik</a:t>
            </a:r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Bewegung</a:t>
            </a:r>
          </a:p>
          <a:p>
            <a:pPr algn="ctr"/>
            <a:r>
              <a:rPr lang="de-DE" sz="1200" dirty="0"/>
              <a:t>Geschwindigkeit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20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000672"/>
            <a:ext cx="193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Natur-</a:t>
            </a:r>
          </a:p>
          <a:p>
            <a:pPr algn="ctr"/>
            <a:r>
              <a:rPr lang="de-DE" sz="1200" b="1" dirty="0"/>
              <a:t>wissen-</a:t>
            </a:r>
          </a:p>
          <a:p>
            <a:pPr algn="ctr"/>
            <a:r>
              <a:rPr lang="de-DE" sz="1200" b="1" dirty="0" err="1"/>
              <a:t>schaftliche</a:t>
            </a:r>
            <a:endParaRPr lang="de-DE" sz="1200" b="1" dirty="0"/>
          </a:p>
          <a:p>
            <a:pPr algn="ctr"/>
            <a:r>
              <a:rPr lang="de-DE" sz="1200" b="1" dirty="0"/>
              <a:t>Arbeitsweise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Hypothese</a:t>
            </a:r>
          </a:p>
          <a:p>
            <a:pPr algn="ctr"/>
            <a:r>
              <a:rPr lang="de-DE" sz="1200" dirty="0"/>
              <a:t>Versuch</a:t>
            </a:r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allgemein</a:t>
            </a:r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Wissenschaft</a:t>
            </a:r>
          </a:p>
          <a:p>
            <a:pPr algn="ctr"/>
            <a:r>
              <a:rPr lang="de-DE" sz="1200" dirty="0"/>
              <a:t>Gesetz</a:t>
            </a:r>
          </a:p>
          <a:p>
            <a:pPr algn="ctr"/>
            <a:r>
              <a:rPr lang="de-DE" sz="1200" dirty="0"/>
              <a:t>Natur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allgemein</a:t>
            </a:r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Diagramm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Schaubild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allgemein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Thermometer</a:t>
            </a:r>
          </a:p>
          <a:p>
            <a:pPr algn="ctr"/>
            <a:r>
              <a:rPr lang="de-DE" sz="1200" dirty="0"/>
              <a:t>Celsius</a:t>
            </a:r>
          </a:p>
          <a:p>
            <a:pPr algn="ctr"/>
            <a:r>
              <a:rPr lang="de-DE" sz="1200" dirty="0"/>
              <a:t>warm, kalt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Thermodynamik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Temperatur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Temperatur</a:t>
            </a:r>
          </a:p>
          <a:p>
            <a:pPr algn="ctr"/>
            <a:r>
              <a:rPr lang="de-DE" sz="1200" dirty="0"/>
              <a:t>Einheit</a:t>
            </a:r>
          </a:p>
          <a:p>
            <a:pPr algn="ctr"/>
            <a:r>
              <a:rPr lang="de-DE" sz="1200" dirty="0"/>
              <a:t>Celsius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Thermodynamik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Kelvin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Überdruck</a:t>
            </a:r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Druck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Thermodynamik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Frequenz</a:t>
            </a:r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Tonhöhe</a:t>
            </a:r>
          </a:p>
          <a:p>
            <a:pPr algn="ctr"/>
            <a:r>
              <a:rPr lang="de-DE" sz="1200" dirty="0"/>
              <a:t>Schwingung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Akustik</a:t>
            </a:r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Ton</a:t>
            </a:r>
          </a:p>
          <a:p>
            <a:pPr algn="ctr"/>
            <a:r>
              <a:rPr lang="de-DE" sz="1200" dirty="0"/>
              <a:t>Geräusch</a:t>
            </a:r>
          </a:p>
          <a:p>
            <a:pPr algn="ctr"/>
            <a:r>
              <a:rPr lang="de-DE" sz="1200" dirty="0"/>
              <a:t>Instrument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Akustik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Erdbeschleunigung</a:t>
            </a:r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9,81 m/s²</a:t>
            </a:r>
          </a:p>
          <a:p>
            <a:pPr algn="ctr"/>
            <a:r>
              <a:rPr lang="de-DE" sz="1200" dirty="0"/>
              <a:t>Anziehungskraft</a:t>
            </a:r>
          </a:p>
          <a:p>
            <a:pPr algn="ctr"/>
            <a:r>
              <a:rPr lang="de-DE" sz="1200" dirty="0"/>
              <a:t>Konstante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Physik</a:t>
            </a:r>
          </a:p>
        </p:txBody>
      </p:sp>
    </p:spTree>
    <p:extLst>
      <p:ext uri="{BB962C8B-B14F-4D97-AF65-F5344CB8AC3E}">
        <p14:creationId xmlns:p14="http://schemas.microsoft.com/office/powerpoint/2010/main" val="2134812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A4-Papier (210 x 297 mm)</PresentationFormat>
  <Paragraphs>267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Roboto</vt:lpstr>
      <vt:lpstr>Larissa-Design</vt:lpstr>
      <vt:lpstr>Tabu Begriffe aus der Physik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Jan-Martin Klinge</dc:creator>
  <cp:lastModifiedBy>lutz staeudel</cp:lastModifiedBy>
  <cp:revision>39</cp:revision>
  <dcterms:modified xsi:type="dcterms:W3CDTF">2023-04-23T11:03:13Z</dcterms:modified>
</cp:coreProperties>
</file>